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6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3B250-CFC4-4A21-9DAA-2A1EBD5C80CB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6A0B-36D2-4D9D-9921-B3DFFFB63B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3B250-CFC4-4A21-9DAA-2A1EBD5C80CB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E6A0B-36D2-4D9D-9921-B3DFFFB63B0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84415" y="2195412"/>
            <a:ext cx="9144000" cy="631780"/>
          </a:xfrm>
        </p:spPr>
        <p:txBody>
          <a:bodyPr>
            <a:normAutofit fontScale="90000"/>
          </a:bodyPr>
          <a:lstStyle/>
          <a:p>
            <a:r>
              <a:rPr lang="en-US" altLang="zh-CN" sz="4000" dirty="0"/>
              <a:t>Chiba Campaign 2022</a:t>
            </a:r>
            <a:endParaRPr lang="zh-CN" altLang="en-US" sz="40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Section: Satellite related analyses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r>
              <a:rPr lang="en-US" altLang="zh-CN" dirty="0"/>
              <a:t>Reporter: WU YOU</a:t>
            </a:r>
          </a:p>
          <a:p>
            <a:r>
              <a:rPr lang="en-US" altLang="zh-CN" dirty="0"/>
              <a:t>Date</a:t>
            </a:r>
            <a:r>
              <a:rPr lang="en-US" altLang="zh-CN"/>
              <a:t>: 2022.12.07</a:t>
            </a:r>
            <a:endParaRPr lang="en-US" altLang="zh-C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351155" y="833120"/>
            <a:ext cx="11584940" cy="4613275"/>
            <a:chOff x="553" y="1312"/>
            <a:chExt cx="18244" cy="7265"/>
          </a:xfrm>
        </p:grpSpPr>
        <p:pic>
          <p:nvPicPr>
            <p:cNvPr id="4" name="图片 3" descr="aot1130japan"/>
            <p:cNvPicPr>
              <a:picLocks noChangeAspect="1"/>
            </p:cNvPicPr>
            <p:nvPr/>
          </p:nvPicPr>
          <p:blipFill>
            <a:blip r:embed="rId2"/>
            <a:srcRect l="5433" t="6860" r="2832" b="-4654"/>
            <a:stretch>
              <a:fillRect/>
            </a:stretch>
          </p:blipFill>
          <p:spPr>
            <a:xfrm>
              <a:off x="553" y="1445"/>
              <a:ext cx="6112" cy="7132"/>
            </a:xfrm>
            <a:prstGeom prst="rect">
              <a:avLst/>
            </a:prstGeom>
          </p:spPr>
        </p:pic>
        <p:pic>
          <p:nvPicPr>
            <p:cNvPr id="5" name="图片 4" descr="ssa1130japan"/>
            <p:cNvPicPr>
              <a:picLocks noChangeAspect="1"/>
            </p:cNvPicPr>
            <p:nvPr/>
          </p:nvPicPr>
          <p:blipFill>
            <a:blip r:embed="rId3"/>
            <a:srcRect l="5242" t="6140" r="1620" b="2887"/>
            <a:stretch>
              <a:fillRect/>
            </a:stretch>
          </p:blipFill>
          <p:spPr>
            <a:xfrm>
              <a:off x="6544" y="1342"/>
              <a:ext cx="6111" cy="6671"/>
            </a:xfrm>
            <a:prstGeom prst="rect">
              <a:avLst/>
            </a:prstGeom>
          </p:spPr>
        </p:pic>
        <p:pic>
          <p:nvPicPr>
            <p:cNvPr id="7" name="图片 6" descr="ae1130japan 2"/>
            <p:cNvPicPr>
              <a:picLocks noChangeAspect="1"/>
            </p:cNvPicPr>
            <p:nvPr/>
          </p:nvPicPr>
          <p:blipFill>
            <a:blip r:embed="rId4"/>
            <a:srcRect l="5242" t="5775" b="2169"/>
            <a:stretch>
              <a:fillRect/>
            </a:stretch>
          </p:blipFill>
          <p:spPr>
            <a:xfrm>
              <a:off x="12655" y="1312"/>
              <a:ext cx="6143" cy="6701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350" y="1527"/>
              <a:ext cx="66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(a)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301" y="1483"/>
              <a:ext cx="669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(b)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3436" y="1532"/>
              <a:ext cx="676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(c)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262505" y="5446395"/>
            <a:ext cx="876554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dirty="0">
                <a:sym typeface="+mn-ea"/>
              </a:rPr>
              <a:t>Figure 9. AOD (a) at 500 nm, SSA(b) at 380 nm and AE(c) at 500 and 380 nm over </a:t>
            </a:r>
          </a:p>
          <a:p>
            <a:pPr algn="ctr"/>
            <a:r>
              <a:rPr lang="en-US" altLang="zh-CN" dirty="0">
                <a:sym typeface="+mn-ea"/>
              </a:rPr>
              <a:t>Honshu and Shikoku (</a:t>
            </a:r>
            <a:r>
              <a:rPr lang="zh-CN" altLang="en-US" dirty="0">
                <a:sym typeface="+mn-ea"/>
              </a:rPr>
              <a:t>本州＋四国</a:t>
            </a:r>
            <a:r>
              <a:rPr lang="en-US" altLang="zh-CN" dirty="0">
                <a:sym typeface="+mn-ea"/>
              </a:rPr>
              <a:t>) observed by GCOM-C on Nov.30, Wednesday.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857250" y="464820"/>
            <a:ext cx="1097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20221201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954530" y="1590040"/>
            <a:ext cx="198437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chemeClr val="accent2"/>
                </a:solidFill>
              </a:rPr>
              <a:t>Cloudy. Only</a:t>
            </a:r>
          </a:p>
          <a:p>
            <a:r>
              <a:rPr lang="en-US" altLang="zh-CN">
                <a:solidFill>
                  <a:schemeClr val="accent2"/>
                </a:solidFill>
              </a:rPr>
              <a:t>sevaral pixels have</a:t>
            </a:r>
          </a:p>
          <a:p>
            <a:r>
              <a:rPr lang="en-US" altLang="zh-CN">
                <a:solidFill>
                  <a:schemeClr val="accent2"/>
                </a:solidFill>
              </a:rPr>
              <a:t>aerosol products.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87325" y="249555"/>
            <a:ext cx="9508490" cy="5212080"/>
            <a:chOff x="2207" y="613"/>
            <a:chExt cx="14974" cy="8208"/>
          </a:xfrm>
        </p:grpSpPr>
        <p:pic>
          <p:nvPicPr>
            <p:cNvPr id="6" name="图片 5" descr="cotw1130japan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7" y="613"/>
              <a:ext cx="7344" cy="8208"/>
            </a:xfrm>
            <a:prstGeom prst="rect">
              <a:avLst/>
            </a:prstGeom>
          </p:spPr>
        </p:pic>
        <p:pic>
          <p:nvPicPr>
            <p:cNvPr id="7" name="图片 6" descr="coti1130japa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37" y="613"/>
              <a:ext cx="7344" cy="8208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3603" y="1436"/>
              <a:ext cx="66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(a)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1143" y="1436"/>
              <a:ext cx="669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(b)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073785" y="5601335"/>
            <a:ext cx="865251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>
                <a:sym typeface="+mn-ea"/>
              </a:rPr>
              <a:t>Figure 10. Liquid water cloud optical thickness(a), and ice cloud optical thickness (b) </a:t>
            </a:r>
          </a:p>
          <a:p>
            <a:r>
              <a:rPr lang="en-US" altLang="zh-CN" dirty="0">
                <a:sym typeface="+mn-ea"/>
              </a:rPr>
              <a:t>over Honshu and Shikoku (</a:t>
            </a:r>
            <a:r>
              <a:rPr lang="zh-CN" altLang="en-US" dirty="0">
                <a:sym typeface="+mn-ea"/>
              </a:rPr>
              <a:t>本州＋四国</a:t>
            </a:r>
            <a:r>
              <a:rPr lang="en-US" altLang="zh-CN" dirty="0">
                <a:sym typeface="+mn-ea"/>
              </a:rPr>
              <a:t>)observed by GCOM-C on Nov.30, Wednesday.</a:t>
            </a:r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 rot="1920000">
            <a:off x="7637780" y="761365"/>
            <a:ext cx="921385" cy="389890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8592185" y="1140460"/>
            <a:ext cx="377190" cy="471170"/>
          </a:xfrm>
          <a:prstGeom prst="ellipse">
            <a:avLst/>
          </a:prstGeom>
          <a:noFill/>
          <a:ln w="476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5909310" y="2061845"/>
            <a:ext cx="377190" cy="471170"/>
          </a:xfrm>
          <a:prstGeom prst="ellipse">
            <a:avLst/>
          </a:prstGeom>
          <a:noFill/>
          <a:ln w="476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9525635" y="1701800"/>
            <a:ext cx="2788920" cy="2584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accent2"/>
                </a:solidFill>
              </a:rPr>
              <a:t>A large area was</a:t>
            </a:r>
          </a:p>
          <a:p>
            <a:pPr algn="just"/>
            <a:r>
              <a:rPr lang="en-US" altLang="zh-CN">
                <a:solidFill>
                  <a:schemeClr val="accent2"/>
                </a:solidFill>
              </a:rPr>
              <a:t>taken up by ice clouds.</a:t>
            </a:r>
          </a:p>
          <a:p>
            <a:pPr algn="just"/>
            <a:endParaRPr lang="en-US" altLang="zh-CN">
              <a:solidFill>
                <a:schemeClr val="accent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accent2"/>
                </a:solidFill>
              </a:rPr>
              <a:t>Optically thick clouds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accent2"/>
                </a:solidFill>
              </a:rPr>
              <a:t>may indicate the oocurence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accent2"/>
                </a:solidFill>
              </a:rPr>
              <a:t>of convective weather, 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accent2"/>
                </a:solidFill>
              </a:rPr>
              <a:t>such as snow and 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lang="en-US" altLang="zh-CN">
                <a:solidFill>
                  <a:schemeClr val="accent2"/>
                </a:solidFill>
              </a:rPr>
              <a:t>preciptation.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zh-CN">
              <a:solidFill>
                <a:schemeClr val="accent2"/>
              </a:solidFill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5685790" y="3831590"/>
            <a:ext cx="376555" cy="471170"/>
          </a:xfrm>
          <a:prstGeom prst="ellipse">
            <a:avLst/>
          </a:prstGeom>
          <a:noFill/>
          <a:ln w="476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251792" y="397566"/>
            <a:ext cx="11410122" cy="5379703"/>
            <a:chOff x="643467" y="1133739"/>
            <a:chExt cx="10905065" cy="4590521"/>
          </a:xfrm>
        </p:grpSpPr>
        <p:pic>
          <p:nvPicPr>
            <p:cNvPr id="5" name="图片 4" descr="图示&#10;&#10;描述已自动生成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467" y="1133740"/>
              <a:ext cx="5291666" cy="4590520"/>
            </a:xfrm>
            <a:prstGeom prst="rect">
              <a:avLst/>
            </a:prstGeom>
          </p:spPr>
        </p:pic>
        <p:pic>
          <p:nvPicPr>
            <p:cNvPr id="7" name="图片 6" descr="地图&#10;&#10;描述已自动生成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6865" y="1133739"/>
              <a:ext cx="5291667" cy="4590521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2432176" y="5777269"/>
            <a:ext cx="7327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Figure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1. AOD at 443 nm observed by GEMS on 10:45 KST, Dec. 2, 2022 </a:t>
            </a:r>
            <a:endParaRPr kumimoji="1" lang="zh-CN" altLang="en-US" dirty="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58140" y="25844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20221207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98133" y="5673090"/>
            <a:ext cx="1192720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dirty="0">
                <a:sym typeface="+mn-ea"/>
              </a:rPr>
              <a:t>Figure 1.AOD (a) at 500 nm, SSA(b) at 380 nm and AE(c) at 500 and 380 nm over Honshu and Shikoku (</a:t>
            </a:r>
            <a:r>
              <a:rPr lang="zh-CN" altLang="en-US" dirty="0">
                <a:sym typeface="+mn-ea"/>
              </a:rPr>
              <a:t>本州＋四国</a:t>
            </a:r>
            <a:r>
              <a:rPr lang="en-US" altLang="zh-CN" dirty="0">
                <a:sym typeface="+mn-ea"/>
              </a:rPr>
              <a:t>)</a:t>
            </a:r>
          </a:p>
          <a:p>
            <a:pPr algn="ctr"/>
            <a:r>
              <a:rPr lang="en-US" altLang="zh-CN" dirty="0">
                <a:sym typeface="+mn-ea"/>
              </a:rPr>
              <a:t>observed by GCOM-C on Dec.06, Tuesday.</a:t>
            </a:r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96850" y="969010"/>
            <a:ext cx="11668760" cy="4557395"/>
            <a:chOff x="310" y="1526"/>
            <a:chExt cx="18376" cy="7177"/>
          </a:xfrm>
        </p:grpSpPr>
        <p:pic>
          <p:nvPicPr>
            <p:cNvPr id="5" name="图片 4" descr="aot1206japan"/>
            <p:cNvPicPr>
              <a:picLocks noChangeAspect="1"/>
            </p:cNvPicPr>
            <p:nvPr/>
          </p:nvPicPr>
          <p:blipFill>
            <a:blip r:embed="rId2"/>
            <a:srcRect l="5865" t="5912" r="2932" b="2956"/>
            <a:stretch>
              <a:fillRect/>
            </a:stretch>
          </p:blipFill>
          <p:spPr>
            <a:xfrm>
              <a:off x="310" y="1764"/>
              <a:ext cx="6059" cy="6939"/>
            </a:xfrm>
            <a:prstGeom prst="rect">
              <a:avLst/>
            </a:prstGeom>
          </p:spPr>
        </p:pic>
        <p:pic>
          <p:nvPicPr>
            <p:cNvPr id="6" name="图片 5" descr="ae1206japan"/>
            <p:cNvPicPr>
              <a:picLocks noChangeAspect="1"/>
            </p:cNvPicPr>
            <p:nvPr/>
          </p:nvPicPr>
          <p:blipFill>
            <a:blip r:embed="rId3"/>
            <a:srcRect l="5243" t="5055" r="2825" b="2163"/>
            <a:stretch>
              <a:fillRect/>
            </a:stretch>
          </p:blipFill>
          <p:spPr>
            <a:xfrm>
              <a:off x="12568" y="1705"/>
              <a:ext cx="6118" cy="6998"/>
            </a:xfrm>
            <a:prstGeom prst="rect">
              <a:avLst/>
            </a:prstGeom>
          </p:spPr>
        </p:pic>
        <p:pic>
          <p:nvPicPr>
            <p:cNvPr id="7" name="图片 6" descr="ssa1206japan 2"/>
            <p:cNvPicPr>
              <a:picLocks noChangeAspect="1"/>
            </p:cNvPicPr>
            <p:nvPr/>
          </p:nvPicPr>
          <p:blipFill>
            <a:blip r:embed="rId4"/>
            <a:srcRect l="4194" t="2510" r="2805" b="2193"/>
            <a:stretch>
              <a:fillRect/>
            </a:stretch>
          </p:blipFill>
          <p:spPr>
            <a:xfrm>
              <a:off x="6223" y="1526"/>
              <a:ext cx="6264" cy="7177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919" y="2022"/>
              <a:ext cx="66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(a)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964" y="2018"/>
              <a:ext cx="669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(b)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3218" y="2054"/>
              <a:ext cx="676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(c)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913574" y="1408330"/>
            <a:ext cx="9889390" cy="3688491"/>
            <a:chOff x="1114302" y="661087"/>
            <a:chExt cx="9889390" cy="3688491"/>
          </a:xfrm>
        </p:grpSpPr>
        <p:grpSp>
          <p:nvGrpSpPr>
            <p:cNvPr id="10" name="组合 9"/>
            <p:cNvGrpSpPr/>
            <p:nvPr/>
          </p:nvGrpSpPr>
          <p:grpSpPr>
            <a:xfrm>
              <a:off x="1114302" y="661087"/>
              <a:ext cx="9889390" cy="3688491"/>
              <a:chOff x="1114302" y="661087"/>
              <a:chExt cx="9889390" cy="3688491"/>
            </a:xfrm>
          </p:grpSpPr>
          <p:pic>
            <p:nvPicPr>
              <p:cNvPr id="5" name="图片 4" descr="图表&#10;&#10;描述已自动生成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64" t="5785" r="3056" b="3414"/>
              <a:stretch>
                <a:fillRect/>
              </a:stretch>
            </p:blipFill>
            <p:spPr>
              <a:xfrm>
                <a:off x="1114302" y="661087"/>
                <a:ext cx="3198206" cy="3540211"/>
              </a:xfrm>
              <a:prstGeom prst="rect">
                <a:avLst/>
              </a:prstGeom>
            </p:spPr>
          </p:pic>
          <p:pic>
            <p:nvPicPr>
              <p:cNvPr id="7" name="图片 6" descr="图表&#10;&#10;描述已自动生成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29" t="6852" r="2791"/>
              <a:stretch>
                <a:fillRect/>
              </a:stretch>
            </p:blipFill>
            <p:spPr>
              <a:xfrm>
                <a:off x="4485503" y="661087"/>
                <a:ext cx="3286897" cy="3688491"/>
              </a:xfrm>
              <a:prstGeom prst="rect">
                <a:avLst/>
              </a:prstGeom>
            </p:spPr>
          </p:pic>
          <p:pic>
            <p:nvPicPr>
              <p:cNvPr id="9" name="图片 8" descr="图表&#10;&#10;描述已自动生成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8" t="7208" r="3586" b="3177"/>
              <a:stretch>
                <a:fillRect/>
              </a:stretch>
            </p:blipFill>
            <p:spPr>
              <a:xfrm>
                <a:off x="7772400" y="661087"/>
                <a:ext cx="3231292" cy="3540211"/>
              </a:xfrm>
              <a:prstGeom prst="rect">
                <a:avLst/>
              </a:prstGeom>
            </p:spPr>
          </p:pic>
        </p:grpSp>
        <p:sp>
          <p:nvSpPr>
            <p:cNvPr id="11" name="文本框 10"/>
            <p:cNvSpPr txBox="1"/>
            <p:nvPr/>
          </p:nvSpPr>
          <p:spPr>
            <a:xfrm>
              <a:off x="1469985" y="711842"/>
              <a:ext cx="380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(a)</a:t>
              </a:r>
              <a:endParaRPr lang="zh-CN" altLang="en-US" sz="1400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900700" y="673992"/>
              <a:ext cx="3930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(b)</a:t>
              </a:r>
              <a:endParaRPr lang="zh-CN" altLang="en-US" sz="1400" dirty="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166458" y="661087"/>
              <a:ext cx="3722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(c)</a:t>
              </a:r>
              <a:endParaRPr lang="zh-CN" altLang="en-US" sz="1400" dirty="0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146577" y="5098648"/>
            <a:ext cx="10275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/>
              <a:t>Figure1. AOD (a) at 500 nm, SSA(b) at 380 nm and AE(c) at 500 and 380 nm over Honshu and Shikoku (</a:t>
            </a:r>
            <a:r>
              <a:rPr lang="zh-CN" altLang="en-US" sz="1600" dirty="0"/>
              <a:t>本州＋四国</a:t>
            </a:r>
            <a:r>
              <a:rPr lang="en-US" altLang="zh-CN" sz="1600" dirty="0"/>
              <a:t>)</a:t>
            </a:r>
          </a:p>
          <a:p>
            <a:pPr algn="ctr"/>
            <a:r>
              <a:rPr lang="en-US" altLang="zh-CN" sz="1600" dirty="0"/>
              <a:t>observed by GCOM-C on Nov.26, Saturday.</a:t>
            </a:r>
            <a:endParaRPr lang="zh-CN" altLang="en-US" sz="1600" dirty="0"/>
          </a:p>
        </p:txBody>
      </p:sp>
      <p:sp>
        <p:nvSpPr>
          <p:cNvPr id="18" name="文本框 17"/>
          <p:cNvSpPr txBox="1"/>
          <p:nvPr/>
        </p:nvSpPr>
        <p:spPr>
          <a:xfrm>
            <a:off x="3235875" y="876139"/>
            <a:ext cx="6096964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GC1SG1_20221126D01D_T0529_L2SG_ARNPK_3000.h5</a:t>
            </a:r>
            <a:endParaRPr lang="zh-CN" altLang="en-US" dirty="0"/>
          </a:p>
        </p:txBody>
      </p:sp>
      <p:sp>
        <p:nvSpPr>
          <p:cNvPr id="21" name="椭圆 20"/>
          <p:cNvSpPr/>
          <p:nvPr/>
        </p:nvSpPr>
        <p:spPr>
          <a:xfrm>
            <a:off x="4639294" y="2675906"/>
            <a:ext cx="393056" cy="415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4835822" y="3043584"/>
            <a:ext cx="19367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>
                <a:solidFill>
                  <a:schemeClr val="accent2"/>
                </a:solidFill>
              </a:rPr>
              <a:t>Light-scattering aerosol exits</a:t>
            </a:r>
            <a:endParaRPr lang="zh-CN" altLang="en-US" sz="1100" dirty="0">
              <a:solidFill>
                <a:schemeClr val="accent2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02945" y="42862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20221128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987874" y="187132"/>
            <a:ext cx="8460545" cy="5176795"/>
            <a:chOff x="1999449" y="569096"/>
            <a:chExt cx="8460545" cy="5176795"/>
          </a:xfrm>
        </p:grpSpPr>
        <p:sp>
          <p:nvSpPr>
            <p:cNvPr id="5" name="文本框 4"/>
            <p:cNvSpPr txBox="1"/>
            <p:nvPr/>
          </p:nvSpPr>
          <p:spPr>
            <a:xfrm>
              <a:off x="3374685" y="569096"/>
              <a:ext cx="6096964" cy="368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GC1SG1_20221126D01D_T0529_L2SG_CLPRK_3000.h5</a:t>
              </a:r>
              <a:endParaRPr lang="zh-CN" altLang="en-US" dirty="0"/>
            </a:p>
          </p:txBody>
        </p:sp>
        <p:pic>
          <p:nvPicPr>
            <p:cNvPr id="7" name="图片 6" descr="图表, 表面图&#10;&#10;描述已自动生成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4" t="6834" r="3056" b="4261"/>
            <a:stretch>
              <a:fillRect/>
            </a:stretch>
          </p:blipFill>
          <p:spPr>
            <a:xfrm>
              <a:off x="1999449" y="1112108"/>
              <a:ext cx="4300151" cy="4633783"/>
            </a:xfrm>
            <a:prstGeom prst="rect">
              <a:avLst/>
            </a:prstGeom>
          </p:spPr>
        </p:pic>
        <p:pic>
          <p:nvPicPr>
            <p:cNvPr id="9" name="图片 8" descr="图表, 表面图&#10;&#10;描述已自动生成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2" t="6852" r="3188" b="4244"/>
            <a:stretch>
              <a:fillRect/>
            </a:stretch>
          </p:blipFill>
          <p:spPr>
            <a:xfrm>
              <a:off x="6209270" y="1112107"/>
              <a:ext cx="4250724" cy="4633783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576384" y="1204784"/>
              <a:ext cx="380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(a)</a:t>
              </a:r>
              <a:endParaRPr lang="zh-CN" altLang="en-US" sz="1400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820930" y="1204783"/>
              <a:ext cx="3930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/>
                <a:t>(b)</a:t>
              </a:r>
              <a:endParaRPr lang="zh-CN" altLang="en-US" sz="1400" dirty="0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2422114" y="5559873"/>
            <a:ext cx="905700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Figure 2. Cloud Top Temperature (a, Unit: K), and Cloud Top Height (b, Unit: Km) </a:t>
            </a:r>
            <a:r>
              <a:rPr lang="en-US" altLang="zh-CN" sz="1800" dirty="0"/>
              <a:t>over </a:t>
            </a:r>
          </a:p>
          <a:p>
            <a:pPr algn="ctr"/>
            <a:r>
              <a:rPr lang="en-US" altLang="zh-CN" sz="1800" dirty="0"/>
              <a:t>Honshu and Shikoku (</a:t>
            </a:r>
            <a:r>
              <a:rPr lang="zh-CN" altLang="en-US" sz="1800" dirty="0"/>
              <a:t>本州＋四国</a:t>
            </a:r>
            <a:r>
              <a:rPr lang="en-US" altLang="zh-CN" sz="1800" dirty="0"/>
              <a:t>)</a:t>
            </a:r>
            <a:r>
              <a:rPr lang="en-US" altLang="zh-CN" dirty="0"/>
              <a:t>observed by GCOM-C. 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10925299" y="4548249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There was </a:t>
            </a:r>
            <a:endParaRPr lang="zh-CN" altLang="en-US" dirty="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75310" y="2667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20221129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111760" y="764540"/>
            <a:ext cx="11968480" cy="4478020"/>
            <a:chOff x="351" y="1745"/>
            <a:chExt cx="18848" cy="7052"/>
          </a:xfrm>
        </p:grpSpPr>
        <p:pic>
          <p:nvPicPr>
            <p:cNvPr id="5" name="图片 4" descr="ae1128japan"/>
            <p:cNvPicPr>
              <a:picLocks noChangeAspect="1"/>
            </p:cNvPicPr>
            <p:nvPr/>
          </p:nvPicPr>
          <p:blipFill>
            <a:blip r:embed="rId2"/>
            <a:srcRect l="5596" t="5945" r="2437" b="2814"/>
            <a:stretch>
              <a:fillRect/>
            </a:stretch>
          </p:blipFill>
          <p:spPr>
            <a:xfrm>
              <a:off x="12841" y="1745"/>
              <a:ext cx="6359" cy="7052"/>
            </a:xfrm>
            <a:prstGeom prst="rect">
              <a:avLst/>
            </a:prstGeom>
          </p:spPr>
        </p:pic>
        <p:pic>
          <p:nvPicPr>
            <p:cNvPr id="6" name="图片 5" descr="aot1128japan"/>
            <p:cNvPicPr>
              <a:picLocks noChangeAspect="1"/>
            </p:cNvPicPr>
            <p:nvPr/>
          </p:nvPicPr>
          <p:blipFill>
            <a:blip r:embed="rId3"/>
            <a:srcRect l="5937" t="5945" r="2451" b="3752"/>
            <a:stretch>
              <a:fillRect/>
            </a:stretch>
          </p:blipFill>
          <p:spPr>
            <a:xfrm>
              <a:off x="351" y="1745"/>
              <a:ext cx="6401" cy="7052"/>
            </a:xfrm>
            <a:prstGeom prst="rect">
              <a:avLst/>
            </a:prstGeom>
          </p:spPr>
        </p:pic>
        <p:pic>
          <p:nvPicPr>
            <p:cNvPr id="7" name="图片 6" descr="ssa1128japan"/>
            <p:cNvPicPr>
              <a:picLocks noChangeAspect="1"/>
            </p:cNvPicPr>
            <p:nvPr/>
          </p:nvPicPr>
          <p:blipFill>
            <a:blip r:embed="rId4"/>
            <a:srcRect l="4548" t="5629" r="2451" b="3131"/>
            <a:stretch>
              <a:fillRect/>
            </a:stretch>
          </p:blipFill>
          <p:spPr>
            <a:xfrm>
              <a:off x="6752" y="1745"/>
              <a:ext cx="6431" cy="7052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5715" y="2031"/>
              <a:ext cx="66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(a)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2173" y="2031"/>
              <a:ext cx="669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(b)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8263" y="2031"/>
              <a:ext cx="676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(c)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1672590" y="5400040"/>
            <a:ext cx="95758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dirty="0">
                <a:sym typeface="+mn-ea"/>
              </a:rPr>
              <a:t>Figure3. AOD (a) at 500 nm, SSA(b) at 380 nm and AE(c) at 500 and 380 nm over Honshu and Shikoku (</a:t>
            </a:r>
            <a:r>
              <a:rPr lang="zh-CN" altLang="en-US" dirty="0">
                <a:sym typeface="+mn-ea"/>
              </a:rPr>
              <a:t>本州＋四国</a:t>
            </a:r>
            <a:r>
              <a:rPr lang="en-US" altLang="zh-CN" dirty="0">
                <a:sym typeface="+mn-ea"/>
              </a:rPr>
              <a:t>)observed by GCOM-C on Nov.28, Monday.</a:t>
            </a: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3411770" y="394809"/>
            <a:ext cx="6096964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GC1SG1_20221128D01D_T0529_L2SG_ARNPK_3000.h5</a:t>
            </a:r>
            <a:endParaRPr lang="zh-CN" altLang="en-US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tt1128jap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85" y="2540"/>
            <a:ext cx="5221605" cy="5835650"/>
          </a:xfrm>
          <a:prstGeom prst="rect">
            <a:avLst/>
          </a:prstGeom>
        </p:spPr>
      </p:pic>
      <p:pic>
        <p:nvPicPr>
          <p:cNvPr id="7" name="图片 6" descr="cth1128jap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860" y="2540"/>
            <a:ext cx="5222240" cy="583692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432425" y="608965"/>
            <a:ext cx="4241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(a)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0447655" y="608965"/>
            <a:ext cx="42481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(b)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2003649" y="5716718"/>
            <a:ext cx="905700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Figure 4. Cloud Top Temperature (a, Unit: K), and Cloud Top Height (b, Unit: Km) </a:t>
            </a:r>
            <a:r>
              <a:rPr lang="en-US" altLang="zh-CN" sz="1800" dirty="0"/>
              <a:t>over </a:t>
            </a:r>
          </a:p>
          <a:p>
            <a:pPr algn="ctr"/>
            <a:r>
              <a:rPr lang="en-US" altLang="zh-CN" sz="1800" dirty="0"/>
              <a:t>Honshu and Shikoku (</a:t>
            </a:r>
            <a:r>
              <a:rPr lang="zh-CN" altLang="en-US" sz="1800" dirty="0"/>
              <a:t>本州＋四国</a:t>
            </a:r>
            <a:r>
              <a:rPr lang="en-US" altLang="zh-CN" sz="1800" dirty="0"/>
              <a:t>)</a:t>
            </a:r>
            <a:r>
              <a:rPr lang="en-US" altLang="zh-CN" dirty="0"/>
              <a:t>observed by GCOM-C </a:t>
            </a:r>
            <a:r>
              <a:rPr lang="en-US" altLang="zh-CN" dirty="0">
                <a:sym typeface="+mn-ea"/>
              </a:rPr>
              <a:t>on Nov.28, Monday</a:t>
            </a:r>
            <a:r>
              <a:rPr lang="en-US" altLang="zh-CN" dirty="0"/>
              <a:t>. 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3607585" y="2347"/>
            <a:ext cx="6096964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GC1SG1_20221128D01D_T0529_L2SG_CLPRK_3000.h5</a:t>
            </a:r>
            <a:endParaRPr lang="zh-CN" altLang="en-US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047515" y="418272"/>
            <a:ext cx="6096964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GC1SG1_20221128D01D_T0529_L2SG_CLPRK_3000.h5</a:t>
            </a:r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1432560" y="822960"/>
            <a:ext cx="9326880" cy="5212080"/>
            <a:chOff x="2160" y="1628"/>
            <a:chExt cx="14688" cy="8208"/>
          </a:xfrm>
        </p:grpSpPr>
        <p:pic>
          <p:nvPicPr>
            <p:cNvPr id="4" name="图片 3" descr="cotw1128japan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60" y="1628"/>
              <a:ext cx="7344" cy="8208"/>
            </a:xfrm>
            <a:prstGeom prst="rect">
              <a:avLst/>
            </a:prstGeom>
          </p:spPr>
        </p:pic>
        <p:pic>
          <p:nvPicPr>
            <p:cNvPr id="5" name="图片 4" descr="coti1128japa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04" y="1628"/>
              <a:ext cx="7344" cy="8208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8490" y="2439"/>
              <a:ext cx="66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(a)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5876" y="2439"/>
              <a:ext cx="66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(b)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2355850" y="6035040"/>
            <a:ext cx="91059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dirty="0">
                <a:sym typeface="+mn-ea"/>
              </a:rPr>
              <a:t>Figure 5. Liquid water cloud optical thickness(a), and ice cloud optical thickness (b) over Honshu and Shikoku (</a:t>
            </a:r>
            <a:r>
              <a:rPr lang="zh-CN" altLang="en-US" dirty="0">
                <a:sym typeface="+mn-ea"/>
              </a:rPr>
              <a:t>本州＋四国</a:t>
            </a:r>
            <a:r>
              <a:rPr lang="en-US" altLang="zh-CN" dirty="0">
                <a:sym typeface="+mn-ea"/>
              </a:rPr>
              <a:t>)observed by GCOM-C on Nov.28, Monday. 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0566400" y="4069080"/>
            <a:ext cx="152971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high and thin</a:t>
            </a:r>
          </a:p>
          <a:p>
            <a:r>
              <a:rPr lang="en-US" altLang="zh-CN"/>
              <a:t>cloud (cirrus) </a:t>
            </a:r>
          </a:p>
          <a:p>
            <a:r>
              <a:rPr lang="en-US" altLang="zh-CN"/>
              <a:t>exists.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75310" y="2667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20221130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374015" y="394970"/>
            <a:ext cx="11566525" cy="4795520"/>
            <a:chOff x="906" y="669"/>
            <a:chExt cx="18215" cy="7552"/>
          </a:xfrm>
        </p:grpSpPr>
        <p:pic>
          <p:nvPicPr>
            <p:cNvPr id="5" name="图片 4" descr="aot1129japan"/>
            <p:cNvPicPr>
              <a:picLocks noChangeAspect="1"/>
            </p:cNvPicPr>
            <p:nvPr/>
          </p:nvPicPr>
          <p:blipFill>
            <a:blip r:embed="rId2"/>
            <a:srcRect l="5667" t="6635" r="764" b="3567"/>
            <a:stretch>
              <a:fillRect/>
            </a:stretch>
          </p:blipFill>
          <p:spPr>
            <a:xfrm>
              <a:off x="906" y="1249"/>
              <a:ext cx="5938" cy="6746"/>
            </a:xfrm>
            <a:prstGeom prst="rect">
              <a:avLst/>
            </a:prstGeom>
          </p:spPr>
        </p:pic>
        <p:pic>
          <p:nvPicPr>
            <p:cNvPr id="6" name="图片 5" descr="ae1129japan"/>
            <p:cNvPicPr>
              <a:picLocks noChangeAspect="1"/>
            </p:cNvPicPr>
            <p:nvPr/>
          </p:nvPicPr>
          <p:blipFill>
            <a:blip r:embed="rId3"/>
            <a:srcRect l="5151" t="5692" r="2424" b="3483"/>
            <a:stretch>
              <a:fillRect/>
            </a:stretch>
          </p:blipFill>
          <p:spPr>
            <a:xfrm>
              <a:off x="12769" y="1131"/>
              <a:ext cx="6352" cy="6769"/>
            </a:xfrm>
            <a:prstGeom prst="rect">
              <a:avLst/>
            </a:prstGeom>
          </p:spPr>
        </p:pic>
        <p:pic>
          <p:nvPicPr>
            <p:cNvPr id="7" name="图片 6" descr="ssa1129japan"/>
            <p:cNvPicPr>
              <a:picLocks noChangeAspect="1"/>
            </p:cNvPicPr>
            <p:nvPr/>
          </p:nvPicPr>
          <p:blipFill>
            <a:blip r:embed="rId4"/>
            <a:srcRect l="6073" t="6092" r="2437"/>
            <a:stretch>
              <a:fillRect/>
            </a:stretch>
          </p:blipFill>
          <p:spPr>
            <a:xfrm>
              <a:off x="6844" y="1169"/>
              <a:ext cx="6146" cy="7052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711" y="1500"/>
              <a:ext cx="66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(a)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764" y="1466"/>
              <a:ext cx="66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(b)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3817" y="1449"/>
              <a:ext cx="668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(c)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444" y="669"/>
              <a:ext cx="851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dirty="0">
                  <a:sym typeface="+mn-ea"/>
                </a:rPr>
                <a:t>GC1SG1_20221129D01D_T0529_L2SG_ARNPK_3004.h5</a:t>
              </a:r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2395220" y="5337810"/>
            <a:ext cx="83997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dirty="0">
                <a:sym typeface="+mn-ea"/>
              </a:rPr>
              <a:t>Figure6. AOD (a) at 500 nm, SSA(b) at 380 nm and AE(c) at 500 and 380 nm over Honshu and Shikoku (</a:t>
            </a:r>
            <a:r>
              <a:rPr lang="zh-CN" altLang="en-US" dirty="0">
                <a:sym typeface="+mn-ea"/>
              </a:rPr>
              <a:t>本州＋四国</a:t>
            </a:r>
            <a:r>
              <a:rPr lang="en-US" altLang="zh-CN" dirty="0">
                <a:sym typeface="+mn-ea"/>
              </a:rPr>
              <a:t>)observed by GCOM-C on Nov.29, Tuesday.</a:t>
            </a:r>
            <a:endParaRPr lang="zh-CN" altLang="en-US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tt1129japan"/>
          <p:cNvPicPr>
            <a:picLocks noChangeAspect="1"/>
          </p:cNvPicPr>
          <p:nvPr/>
        </p:nvPicPr>
        <p:blipFill>
          <a:blip r:embed="rId2"/>
          <a:srcRect l="4929" t="6506" r="2819" b="3143"/>
          <a:stretch>
            <a:fillRect/>
          </a:stretch>
        </p:blipFill>
        <p:spPr>
          <a:xfrm>
            <a:off x="1819275" y="688975"/>
            <a:ext cx="4302125" cy="4773930"/>
          </a:xfrm>
          <a:prstGeom prst="rect">
            <a:avLst/>
          </a:prstGeom>
        </p:spPr>
      </p:pic>
      <p:pic>
        <p:nvPicPr>
          <p:cNvPr id="5" name="图片 4" descr="cth1129japan"/>
          <p:cNvPicPr>
            <a:picLocks noChangeAspect="1"/>
          </p:cNvPicPr>
          <p:nvPr/>
        </p:nvPicPr>
        <p:blipFill>
          <a:blip r:embed="rId3"/>
          <a:srcRect l="5624" t="5872" r="2342" b="3570"/>
          <a:stretch>
            <a:fillRect/>
          </a:stretch>
        </p:blipFill>
        <p:spPr>
          <a:xfrm>
            <a:off x="6299200" y="608330"/>
            <a:ext cx="4340225" cy="483933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594735" y="320675"/>
            <a:ext cx="536638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>
                <a:sym typeface="+mn-ea"/>
              </a:rPr>
              <a:t>GC1SG1_20221129D01D_T0529_L2SG_CLPRK_3000.h5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68245" y="5471160"/>
            <a:ext cx="88468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dirty="0">
                <a:sym typeface="+mn-ea"/>
              </a:rPr>
              <a:t>Figure 7. Cloud Top Temperature (a, Unit: K), and Cloud Top Height (b, Unit: Km) over Honshu and Shikoku (</a:t>
            </a:r>
            <a:r>
              <a:rPr lang="zh-CN" altLang="en-US" dirty="0">
                <a:sym typeface="+mn-ea"/>
              </a:rPr>
              <a:t>本州＋四国</a:t>
            </a:r>
            <a:r>
              <a:rPr lang="en-US" altLang="zh-CN" dirty="0">
                <a:sym typeface="+mn-ea"/>
              </a:rPr>
              <a:t>)observed by GCOM-C on Nov.29, Tuesday. </a:t>
            </a:r>
            <a:endParaRPr lang="zh-CN" altLang="en-US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206500" y="434975"/>
            <a:ext cx="9376410" cy="5358765"/>
            <a:chOff x="1969" y="1219"/>
            <a:chExt cx="14766" cy="8439"/>
          </a:xfrm>
        </p:grpSpPr>
        <p:pic>
          <p:nvPicPr>
            <p:cNvPr id="4" name="图片 3" descr="cotw1129japan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9" y="1296"/>
              <a:ext cx="7482" cy="8362"/>
            </a:xfrm>
            <a:prstGeom prst="rect">
              <a:avLst/>
            </a:prstGeom>
          </p:spPr>
        </p:pic>
        <p:pic>
          <p:nvPicPr>
            <p:cNvPr id="5" name="图片 4" descr="coti1129japa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53" y="1219"/>
              <a:ext cx="7482" cy="8362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3022" y="1484"/>
              <a:ext cx="66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(a)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0280" y="1416"/>
              <a:ext cx="669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/>
                <a:t>(b)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3412490" y="191770"/>
            <a:ext cx="536638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>
                <a:sym typeface="+mn-ea"/>
              </a:rPr>
              <a:t>GC1SG1_20221129D01D_T0529_L2SG_CLPRK_3000.h5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711325" y="5597525"/>
            <a:ext cx="91059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dirty="0">
                <a:sym typeface="+mn-ea"/>
              </a:rPr>
              <a:t>Figure 8. Liquid water cloud optical thickness(a), and ice cloud optical thickness (b) over Honshu and Shikoku (</a:t>
            </a:r>
            <a:r>
              <a:rPr lang="zh-CN" altLang="en-US" dirty="0">
                <a:sym typeface="+mn-ea"/>
              </a:rPr>
              <a:t>本州＋四国</a:t>
            </a:r>
            <a:r>
              <a:rPr lang="en-US" altLang="zh-CN" dirty="0">
                <a:sym typeface="+mn-ea"/>
              </a:rPr>
              <a:t>)observed by GCOM-C on Nov.29, Tuesday. </a:t>
            </a: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 rot="2340000">
            <a:off x="8957310" y="2012950"/>
            <a:ext cx="1458595" cy="469265"/>
          </a:xfrm>
          <a:prstGeom prst="rect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0401300" y="2767330"/>
            <a:ext cx="1790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/>
              <a:t>airplane trail cloud</a:t>
            </a:r>
            <a:r>
              <a:rPr lang="en-US" altLang="zh-CN" sz="1600"/>
              <a:t>?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736</Words>
  <Application>Microsoft Macintosh PowerPoint</Application>
  <PresentationFormat>宽屏</PresentationFormat>
  <Paragraphs>77</Paragraphs>
  <Slides>13</Slides>
  <Notes>0</Notes>
  <HiddenSlides>11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7" baseType="lpstr">
      <vt:lpstr>等线</vt:lpstr>
      <vt:lpstr>等线 Light</vt:lpstr>
      <vt:lpstr>Arial</vt:lpstr>
      <vt:lpstr>Office 主题​​</vt:lpstr>
      <vt:lpstr>Chiba Campaign 2022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Chiba Campaign 2022</dc:title>
  <dc:creator>cdsa0954</dc:creator>
  <cp:lastModifiedBy>se675</cp:lastModifiedBy>
  <cp:revision>8</cp:revision>
  <dcterms:created xsi:type="dcterms:W3CDTF">2022-12-07T13:31:07Z</dcterms:created>
  <dcterms:modified xsi:type="dcterms:W3CDTF">2022-12-07T13:38:47Z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B9F259EB3D4B9B699B959063A2F9CA85</vt:lpwstr>
  </property>
  <property fmtid="{D5CDD505-2E9C-101B-9397-08002B2CF9AE}" pid="3" name="KSOProductBuildVer">
    <vt:lpwstr>2052-5.0.0.7550</vt:lpwstr>
  </property>
</Properties>
</file>